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Прямоугольник 5"/>
          <p:cNvSpPr>
            <a:spLocks noChangeArrowheads="1"/>
          </p:cNvSpPr>
          <p:nvPr/>
        </p:nvSpPr>
        <p:spPr bwMode="auto">
          <a:xfrm>
            <a:off x="0" y="0"/>
            <a:ext cx="9144000" cy="771071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65306" tIns="32653" rIns="65306" bIns="32653" anchor="ctr"/>
          <a:lstStyle/>
          <a:p>
            <a:pPr algn="ctr" defTabSz="913837">
              <a:lnSpc>
                <a:spcPct val="80000"/>
              </a:lnSpc>
              <a:defRPr/>
            </a:pPr>
            <a:r>
              <a:rPr lang="ru-RU" sz="1500" dirty="0">
                <a:cs typeface="Times New Roman" pitchFamily="18" charset="0"/>
              </a:rPr>
              <a:t>ПАСПОРТ ТЕРРИТОРИИ НАСЕЛЕННОГО ПУНКТА</a:t>
            </a:r>
          </a:p>
          <a:p>
            <a:pPr algn="ctr" defTabSz="913837">
              <a:lnSpc>
                <a:spcPct val="80000"/>
              </a:lnSpc>
              <a:defRPr/>
            </a:pPr>
            <a:r>
              <a:rPr lang="ru-RU" sz="1500" dirty="0"/>
              <a:t>СТАРОКУЧЕРБАЕВО БЛАГОВАРСКОГО </a:t>
            </a:r>
            <a:r>
              <a:rPr lang="ru-RU" sz="1500" dirty="0">
                <a:cs typeface="Times New Roman" pitchFamily="18" charset="0"/>
              </a:rPr>
              <a:t>МУНИЦИПАЛЬНОГО РАЙОНА</a:t>
            </a:r>
          </a:p>
          <a:p>
            <a:pPr algn="ctr" defTabSz="913837">
              <a:lnSpc>
                <a:spcPct val="80000"/>
              </a:lnSpc>
              <a:defRPr/>
            </a:pPr>
            <a:r>
              <a:rPr lang="ru-RU" sz="1500" dirty="0">
                <a:solidFill>
                  <a:srgbClr val="0000FF"/>
                </a:solidFill>
                <a:cs typeface="Times New Roman" pitchFamily="18" charset="0"/>
              </a:rPr>
              <a:t>(общая информация) </a:t>
            </a:r>
          </a:p>
        </p:txBody>
      </p:sp>
      <p:sp>
        <p:nvSpPr>
          <p:cNvPr id="2836482" name="Text Box 70"/>
          <p:cNvSpPr txBox="1">
            <a:spLocks noChangeArrowheads="1"/>
          </p:cNvSpPr>
          <p:nvPr/>
        </p:nvSpPr>
        <p:spPr bwMode="auto">
          <a:xfrm>
            <a:off x="8224384" y="0"/>
            <a:ext cx="919616" cy="24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>
            <a:spAutoFit/>
          </a:bodyPr>
          <a:lstStyle/>
          <a:p>
            <a:pPr algn="r" defTabSz="913837">
              <a:spcBef>
                <a:spcPct val="50000"/>
              </a:spcBef>
            </a:pPr>
            <a:r>
              <a:rPr lang="ru-RU" sz="1100" dirty="0"/>
              <a:t>Слайд№-13</a:t>
            </a:r>
          </a:p>
        </p:txBody>
      </p:sp>
      <p:graphicFrame>
        <p:nvGraphicFramePr>
          <p:cNvPr id="578636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692254"/>
              </p:ext>
            </p:extLst>
          </p:nvPr>
        </p:nvGraphicFramePr>
        <p:xfrm>
          <a:off x="2257652" y="806224"/>
          <a:ext cx="4782911" cy="3885720"/>
        </p:xfrm>
        <a:graphic>
          <a:graphicData uri="http://schemas.openxmlformats.org/drawingml/2006/table">
            <a:tbl>
              <a:tblPr/>
              <a:tblGrid>
                <a:gridCol w="476250"/>
                <a:gridCol w="486455"/>
                <a:gridCol w="519339"/>
                <a:gridCol w="547688"/>
                <a:gridCol w="1220720"/>
                <a:gridCol w="1532459"/>
              </a:tblGrid>
              <a:tr h="1005680"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Сельское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поселение</a:t>
                      </a:r>
                    </a:p>
                  </a:txBody>
                  <a:tcPr marL="91267" marR="91267" marT="45640" marB="456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Площадь 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территории,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га</a:t>
                      </a:r>
                    </a:p>
                  </a:txBody>
                  <a:tcPr marL="91267" marR="91267" marT="45640" marB="456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Население, 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чел./ в том числе детей</a:t>
                      </a:r>
                    </a:p>
                  </a:txBody>
                  <a:tcPr marL="91267" marR="91267" marT="45640" marB="456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Плотность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населения 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1 га</a:t>
                      </a:r>
                    </a:p>
                  </a:txBody>
                  <a:tcPr marL="91267" marR="91267" marT="45640" marB="456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Телефон дежурного 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(глав СП)</a:t>
                      </a:r>
                    </a:p>
                  </a:txBody>
                  <a:tcPr marL="91267" marR="91267" marT="45640" marB="456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Официальный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сайт  поселения</a:t>
                      </a:r>
                    </a:p>
                  </a:txBody>
                  <a:tcPr marL="91267" marR="91267" marT="45640" marB="456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44423"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с. Старокучербаево </a:t>
                      </a:r>
                    </a:p>
                  </a:txBody>
                  <a:tcPr marL="91267" marR="91267" marT="45640" marB="456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899,7</a:t>
                      </a:r>
                    </a:p>
                  </a:txBody>
                  <a:tcPr marL="91267" marR="91267" marT="45640" marB="456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/2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267" marR="91267" marT="45640" marB="456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1,48</a:t>
                      </a:r>
                    </a:p>
                  </a:txBody>
                  <a:tcPr marL="91267" marR="91267" marT="45640" marB="456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 (34747)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24-4-33,  89279240028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267" marR="91267" marT="45640" marB="456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http\\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kucherbai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spblag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ru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267" marR="91267" marT="45640" marB="456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20080">
                <a:tc gridSpan="6">
                  <a:txBody>
                    <a:bodyPr/>
                    <a:lstStyle/>
                    <a:p>
                      <a:pPr marL="0" marR="0" lvl="0" indent="0" algn="l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Краткая характеристика: с.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Старокучербаево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СП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Кучербаевский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сельсовет расположена в 40 км от районного центра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с.Языково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и в 6 км от центра сельского поселения. Входит в состав МР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Благоварский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район .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Благоварский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 расположен западнее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г.Уфы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на северо-восточной окраине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Бугульминской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Белебеевской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возвышенности.   Территория района относится к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предуральской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степной зоне, что определяет его природно-климатические условия. Климат Благоварского района средне континентальный, среднегодовая температура воздуха составляет 3-4˚С, абсолютный годовой минимум - 42 ˚С, максимум + 33˚С. Средняя скорость ветра 6-7 м/с. Среднегодовое количество осадков составляет 430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мм.Средняя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продолжительность безморозного периода 125 дней. Преобладают ветры юго-западных направлений. </a:t>
                      </a:r>
                    </a:p>
                  </a:txBody>
                  <a:tcPr marL="91267" marR="91267" marT="45640" marB="456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19459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50161"/>
              </p:ext>
            </p:extLst>
          </p:nvPr>
        </p:nvGraphicFramePr>
        <p:xfrm>
          <a:off x="0" y="4200072"/>
          <a:ext cx="9144000" cy="2211163"/>
        </p:xfrm>
        <a:graphic>
          <a:graphicData uri="http://schemas.openxmlformats.org/drawingml/2006/table">
            <a:tbl>
              <a:tblPr/>
              <a:tblGrid>
                <a:gridCol w="3321277"/>
                <a:gridCol w="3133044"/>
                <a:gridCol w="2689679"/>
              </a:tblGrid>
              <a:tr h="359456"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Основные структуры </a:t>
                      </a:r>
                    </a:p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 объекты</a:t>
                      </a:r>
                    </a:p>
                  </a:txBody>
                  <a:tcPr marL="48896" marR="48896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605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ФИО</a:t>
                      </a:r>
                    </a:p>
                  </a:txBody>
                  <a:tcPr marL="48896" marR="488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Мобильный телефон</a:t>
                      </a:r>
                    </a:p>
                  </a:txBody>
                  <a:tcPr marL="48896" marR="488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Участковый пункт милиции</a:t>
                      </a:r>
                    </a:p>
                  </a:txBody>
                  <a:tcPr marL="48896" marR="48896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605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Гайсин Ильшат Фаритович</a:t>
                      </a:r>
                    </a:p>
                  </a:txBody>
                  <a:tcPr marL="48896" marR="488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89279551199</a:t>
                      </a:r>
                    </a:p>
                  </a:txBody>
                  <a:tcPr marL="48896" marR="488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86456"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ООО»Башкирптица»</a:t>
                      </a:r>
                    </a:p>
                  </a:txBody>
                  <a:tcPr marL="48896" marR="48896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Фаррахов Альберт Рифович</a:t>
                      </a:r>
                    </a:p>
                  </a:txBody>
                  <a:tcPr marL="48896" marR="488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41-5-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,89373097749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8896" marR="488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9143"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Пожарный пост</a:t>
                      </a:r>
                    </a:p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8896" marR="48896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Добровольные</a:t>
                      </a:r>
                    </a:p>
                  </a:txBody>
                  <a:tcPr marL="48896" marR="488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8896" marR="488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61295"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Участковое лесничество</a:t>
                      </a:r>
                    </a:p>
                  </a:txBody>
                  <a:tcPr marL="48896" marR="48896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48896" marR="488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8896" marR="488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2836537" name="Picture 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54063"/>
            <a:ext cx="2257652" cy="267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36538" name="Text Box 199"/>
          <p:cNvSpPr txBox="1">
            <a:spLocks noChangeArrowheads="1"/>
          </p:cNvSpPr>
          <p:nvPr/>
        </p:nvSpPr>
        <p:spPr bwMode="auto">
          <a:xfrm>
            <a:off x="0" y="3429000"/>
            <a:ext cx="2308679" cy="756199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lIns="78328" tIns="39163" rIns="78328" bIns="39163">
            <a:spAutoFit/>
          </a:bodyPr>
          <a:lstStyle/>
          <a:p>
            <a:pPr algn="ctr" defTabSz="913837"/>
            <a:r>
              <a:rPr lang="ru-RU" sz="900" dirty="0" err="1"/>
              <a:t>Мустаев</a:t>
            </a:r>
            <a:r>
              <a:rPr lang="ru-RU" sz="900" dirty="0"/>
              <a:t> </a:t>
            </a:r>
            <a:r>
              <a:rPr lang="ru-RU" sz="900" dirty="0" err="1"/>
              <a:t>Тагир</a:t>
            </a:r>
            <a:r>
              <a:rPr lang="ru-RU" sz="900" dirty="0"/>
              <a:t> </a:t>
            </a:r>
            <a:r>
              <a:rPr lang="ru-RU" sz="900" dirty="0" err="1"/>
              <a:t>Флюрович</a:t>
            </a:r>
            <a:endParaRPr lang="ru-RU" sz="900" dirty="0"/>
          </a:p>
          <a:p>
            <a:pPr algn="ctr" defTabSz="913837"/>
            <a:r>
              <a:rPr lang="ru-RU" sz="700" dirty="0"/>
              <a:t>Председатель комиссии по чрезвычайным ситуациям и обеспечению пожарной безопасности муниципального района </a:t>
            </a:r>
            <a:r>
              <a:rPr lang="ru-RU" sz="700" dirty="0">
                <a:solidFill>
                  <a:schemeClr val="tx2"/>
                </a:solidFill>
              </a:rPr>
              <a:t>Благоварский район</a:t>
            </a:r>
            <a:r>
              <a:rPr lang="ru-RU" sz="700" dirty="0"/>
              <a:t> </a:t>
            </a:r>
            <a:br>
              <a:rPr lang="ru-RU" sz="700" dirty="0"/>
            </a:br>
            <a:r>
              <a:rPr lang="ru-RU" sz="700" dirty="0"/>
              <a:t>Телефон:  8(34747) 2-20-51</a:t>
            </a:r>
          </a:p>
          <a:p>
            <a:pPr algn="ctr" defTabSz="913837"/>
            <a:r>
              <a:rPr lang="ru-RU" sz="700" dirty="0"/>
              <a:t>8-927-950-50-94</a:t>
            </a:r>
            <a:endParaRPr lang="ru-RU" dirty="0"/>
          </a:p>
        </p:txBody>
      </p:sp>
      <p:pic>
        <p:nvPicPr>
          <p:cNvPr id="2836539" name="Picture 125" descr="ФОТОКУЧЕРБАЙ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0563" y="754063"/>
            <a:ext cx="2103437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36540" name="Text Box 199"/>
          <p:cNvSpPr txBox="1">
            <a:spLocks noChangeArrowheads="1"/>
          </p:cNvSpPr>
          <p:nvPr/>
        </p:nvSpPr>
        <p:spPr bwMode="auto">
          <a:xfrm>
            <a:off x="7040563" y="3583215"/>
            <a:ext cx="2103437" cy="617680"/>
          </a:xfrm>
          <a:prstGeom prst="rect">
            <a:avLst/>
          </a:prstGeom>
          <a:solidFill>
            <a:srgbClr val="FFFF99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lIns="78308" tIns="39153" rIns="78308" bIns="39153">
            <a:spAutoFit/>
          </a:bodyPr>
          <a:lstStyle/>
          <a:p>
            <a:pPr algn="ctr" defTabSz="651931"/>
            <a:r>
              <a:rPr lang="ru-RU" sz="700" dirty="0"/>
              <a:t>Фархутдинов </a:t>
            </a:r>
            <a:r>
              <a:rPr lang="ru-RU" sz="700" dirty="0" err="1"/>
              <a:t>Радик</a:t>
            </a:r>
            <a:r>
              <a:rPr lang="ru-RU" sz="700" dirty="0"/>
              <a:t> </a:t>
            </a:r>
            <a:r>
              <a:rPr lang="ru-RU" sz="700" dirty="0" err="1"/>
              <a:t>Рауфович</a:t>
            </a:r>
            <a:r>
              <a:rPr lang="ru-RU" sz="700" dirty="0"/>
              <a:t> </a:t>
            </a:r>
          </a:p>
          <a:p>
            <a:pPr algn="ctr" defTabSz="651931"/>
            <a:r>
              <a:rPr lang="ru-RU" sz="700" dirty="0"/>
              <a:t>гл сельского </a:t>
            </a:r>
            <a:r>
              <a:rPr lang="ru-RU" sz="700" dirty="0" err="1"/>
              <a:t>поселеня</a:t>
            </a:r>
            <a:r>
              <a:rPr lang="ru-RU" sz="700" dirty="0"/>
              <a:t> муниципального района </a:t>
            </a:r>
            <a:r>
              <a:rPr lang="ru-RU" sz="700" dirty="0">
                <a:solidFill>
                  <a:schemeClr val="tx2"/>
                </a:solidFill>
              </a:rPr>
              <a:t>Благоварский район</a:t>
            </a:r>
            <a:r>
              <a:rPr lang="ru-RU" sz="700" dirty="0"/>
              <a:t> </a:t>
            </a:r>
            <a:br>
              <a:rPr lang="ru-RU" sz="700" dirty="0"/>
            </a:br>
            <a:r>
              <a:rPr lang="ru-RU" sz="700" dirty="0">
                <a:latin typeface="Arial" charset="0"/>
              </a:rPr>
              <a:t>Телефон</a:t>
            </a:r>
            <a:r>
              <a:rPr lang="ru-RU" sz="700" dirty="0"/>
              <a:t>:  8(34747) 2-44-18</a:t>
            </a:r>
          </a:p>
          <a:p>
            <a:pPr algn="ctr" defTabSz="651931"/>
            <a:r>
              <a:rPr lang="ru-RU" sz="700" dirty="0"/>
              <a:t>8927-92-40-028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7" name="Прямоугольник 54"/>
          <p:cNvSpPr>
            <a:spLocks noChangeArrowheads="1"/>
          </p:cNvSpPr>
          <p:nvPr/>
        </p:nvSpPr>
        <p:spPr bwMode="auto">
          <a:xfrm>
            <a:off x="0" y="0"/>
            <a:ext cx="9144000" cy="771071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65306" tIns="32653" rIns="65306" bIns="32653" anchor="ctr"/>
          <a:lstStyle/>
          <a:p>
            <a:pPr algn="ctr" defTabSz="913837">
              <a:lnSpc>
                <a:spcPct val="80000"/>
              </a:lnSpc>
              <a:defRPr/>
            </a:pPr>
            <a:r>
              <a:rPr lang="ru-RU" sz="1500" dirty="0">
                <a:cs typeface="Times New Roman" pitchFamily="18" charset="0"/>
              </a:rPr>
              <a:t>ПАСПОРТ ТЕРРИТОРИИ НАСЕЛЕННОГО ПУНКТА</a:t>
            </a:r>
          </a:p>
          <a:p>
            <a:pPr algn="ctr" defTabSz="913837">
              <a:lnSpc>
                <a:spcPct val="80000"/>
              </a:lnSpc>
              <a:defRPr/>
            </a:pPr>
            <a:r>
              <a:rPr lang="ru-RU" sz="1500" dirty="0"/>
              <a:t>СТАРОКУЧЕРБАЕВО БЛАГОВАРСКОГО </a:t>
            </a:r>
            <a:r>
              <a:rPr lang="ru-RU" sz="1500" dirty="0">
                <a:cs typeface="Times New Roman" pitchFamily="18" charset="0"/>
              </a:rPr>
              <a:t>МУНИЦИПАЛЬНОГО РАЙОНА </a:t>
            </a:r>
          </a:p>
          <a:p>
            <a:pPr algn="ctr" defTabSz="913837">
              <a:lnSpc>
                <a:spcPct val="80000"/>
              </a:lnSpc>
              <a:defRPr/>
            </a:pPr>
            <a:r>
              <a:rPr lang="ru-RU" sz="1500" dirty="0">
                <a:solidFill>
                  <a:srgbClr val="0000FF"/>
                </a:solidFill>
                <a:cs typeface="Times New Roman" pitchFamily="18" charset="0"/>
              </a:rPr>
              <a:t>(информация по объектам социального и культурного назначения) </a:t>
            </a:r>
          </a:p>
        </p:txBody>
      </p:sp>
      <p:sp>
        <p:nvSpPr>
          <p:cNvPr id="2837506" name="Text Box 58"/>
          <p:cNvSpPr txBox="1">
            <a:spLocks noChangeArrowheads="1"/>
          </p:cNvSpPr>
          <p:nvPr/>
        </p:nvSpPr>
        <p:spPr bwMode="auto">
          <a:xfrm>
            <a:off x="8172224" y="0"/>
            <a:ext cx="971776" cy="24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>
            <a:spAutoFit/>
          </a:bodyPr>
          <a:lstStyle/>
          <a:p>
            <a:pPr algn="r" defTabSz="913837">
              <a:spcBef>
                <a:spcPct val="50000"/>
              </a:spcBef>
            </a:pPr>
            <a:r>
              <a:rPr lang="ru-RU" sz="1100" dirty="0">
                <a:latin typeface="Arial" charset="0"/>
              </a:rPr>
              <a:t>Слайд№-14</a:t>
            </a:r>
          </a:p>
        </p:txBody>
      </p:sp>
      <p:graphicFrame>
        <p:nvGraphicFramePr>
          <p:cNvPr id="2620471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399023"/>
              </p:ext>
            </p:extLst>
          </p:nvPr>
        </p:nvGraphicFramePr>
        <p:xfrm>
          <a:off x="0" y="754063"/>
          <a:ext cx="9144000" cy="6538689"/>
        </p:xfrm>
        <a:graphic>
          <a:graphicData uri="http://schemas.openxmlformats.org/drawingml/2006/table">
            <a:tbl>
              <a:tblPr/>
              <a:tblGrid>
                <a:gridCol w="611188"/>
                <a:gridCol w="2366509"/>
                <a:gridCol w="1079500"/>
                <a:gridCol w="1389063"/>
                <a:gridCol w="1440089"/>
                <a:gridCol w="2257651"/>
              </a:tblGrid>
              <a:tr h="426600">
                <a:tc rowSpan="2"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311" marR="91311" marT="45660" marB="456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Объекты социального 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 культурного назначения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Количество человек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Ф.И.О руководителя</a:t>
                      </a: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Адрес и телефон</a:t>
                      </a: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дневном режиме</a:t>
                      </a: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Круглосуточно</a:t>
                      </a: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2469"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311" marR="91311" marT="45660" marB="456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МДОУ детский сад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“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Чишмэкэй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”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с.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Старокучербаево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1- 80</a:t>
                      </a: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Харрасова Зумара Альфировна</a:t>
                      </a: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с.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Старокучербаево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ул. Центральная,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6/2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24-3-10, 89639035010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310946"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</a:t>
                      </a:r>
                    </a:p>
                  </a:txBody>
                  <a:tcPr marL="91311" marR="91311" marT="45660" marB="456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МОБУ СОШ с. Старокучербаево </a:t>
                      </a: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1- 244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– 45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Абдрахманова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Лилия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Санжаровна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с.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Старокучербаево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ул.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Кооперативная,д.21а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24-3-91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          24-4-97,  89656550219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15420"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</a:t>
                      </a:r>
                    </a:p>
                  </a:txBody>
                  <a:tcPr marL="91311" marR="91311" marT="45660" marB="456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Кучербаевский СДК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– 3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Хаммадиярова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Гульнара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Фатиховна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с.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Старокучербаево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ул.Центральная,1 24-4-66, 89279649127                      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017134"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</a:t>
                      </a:r>
                    </a:p>
                  </a:txBody>
                  <a:tcPr marL="91311" marR="91311" marT="45660" marB="456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Буздякский почтамт ОПС                           с. Старокучербаево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– 10</a:t>
                      </a: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Разяпова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Зиля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Наиловна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с.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Старокучербаево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ул.Центральная,6 24-4-90, 89638989674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79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311" marR="91311" marT="45660" marB="456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373</Words>
  <Application>Microsoft Office PowerPoint</Application>
  <PresentationFormat>Экран (4:3)</PresentationFormat>
  <Paragraphs>97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ЕДДС</dc:creator>
  <cp:lastModifiedBy>Admin-pc</cp:lastModifiedBy>
  <cp:revision>4</cp:revision>
  <dcterms:created xsi:type="dcterms:W3CDTF">2018-12-11T03:35:03Z</dcterms:created>
  <dcterms:modified xsi:type="dcterms:W3CDTF">2018-12-11T10:29:19Z</dcterms:modified>
</cp:coreProperties>
</file>